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7"/>
  </p:notesMasterIdLst>
  <p:sldIdLst>
    <p:sldId id="342" r:id="rId2"/>
    <p:sldId id="341" r:id="rId3"/>
    <p:sldId id="329" r:id="rId4"/>
    <p:sldId id="296" r:id="rId5"/>
    <p:sldId id="288" r:id="rId6"/>
    <p:sldId id="330" r:id="rId7"/>
    <p:sldId id="331" r:id="rId8"/>
    <p:sldId id="333" r:id="rId9"/>
    <p:sldId id="337" r:id="rId10"/>
    <p:sldId id="338" r:id="rId11"/>
    <p:sldId id="335" r:id="rId12"/>
    <p:sldId id="336" r:id="rId13"/>
    <p:sldId id="339" r:id="rId14"/>
    <p:sldId id="340" r:id="rId15"/>
    <p:sldId id="287" r:id="rId16"/>
  </p:sldIdLst>
  <p:sldSz cx="9144000" cy="6858000" type="screen4x3"/>
  <p:notesSz cx="6858000" cy="9144000"/>
  <p:defaultTextStyle>
    <a:defPPr>
      <a:defRPr lang="vi-V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C00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588" autoAdjust="0"/>
    <p:restoredTop sz="94624" autoAdjust="0"/>
  </p:normalViewPr>
  <p:slideViewPr>
    <p:cSldViewPr>
      <p:cViewPr varScale="1">
        <p:scale>
          <a:sx n="86" d="100"/>
          <a:sy n="86" d="100"/>
        </p:scale>
        <p:origin x="1530" y="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vi-V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4F86DF7-FF40-408D-9AFA-574D01E84AAD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vi-V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4178B75-E303-45F9-B22C-4B10874046CD}" type="slidenum">
              <a:rPr lang="vi-VN" smtClean="0"/>
              <a:pPr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370987025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82617F-EF9C-4156-A35A-4404822F68C3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1AD83-97C8-4223-BD8A-7BF9B266CD23}" type="slidenum">
              <a:rPr lang="vi-VN" smtClean="0"/>
              <a:pPr/>
              <a:t>‹#›</a:t>
            </a:fld>
            <a:endParaRPr lang="vi-VN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82617F-EF9C-4156-A35A-4404822F68C3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1AD83-97C8-4223-BD8A-7BF9B266CD23}" type="slidenum">
              <a:rPr lang="vi-VN" smtClean="0"/>
              <a:pPr/>
              <a:t>‹#›</a:t>
            </a:fld>
            <a:endParaRPr lang="vi-VN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82617F-EF9C-4156-A35A-4404822F68C3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1AD83-97C8-4223-BD8A-7BF9B266CD23}" type="slidenum">
              <a:rPr lang="vi-VN" smtClean="0"/>
              <a:pPr/>
              <a:t>‹#›</a:t>
            </a:fld>
            <a:endParaRPr lang="vi-VN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82617F-EF9C-4156-A35A-4404822F68C3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1AD83-97C8-4223-BD8A-7BF9B266CD23}" type="slidenum">
              <a:rPr lang="vi-VN" smtClean="0"/>
              <a:pPr/>
              <a:t>‹#›</a:t>
            </a:fld>
            <a:endParaRPr lang="vi-VN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82617F-EF9C-4156-A35A-4404822F68C3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1AD83-97C8-4223-BD8A-7BF9B266CD23}" type="slidenum">
              <a:rPr lang="vi-VN" smtClean="0"/>
              <a:pPr/>
              <a:t>‹#›</a:t>
            </a:fld>
            <a:endParaRPr lang="vi-VN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82617F-EF9C-4156-A35A-4404822F68C3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1AD83-97C8-4223-BD8A-7BF9B266CD23}" type="slidenum">
              <a:rPr lang="vi-VN" smtClean="0"/>
              <a:pPr/>
              <a:t>‹#›</a:t>
            </a:fld>
            <a:endParaRPr lang="vi-VN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82617F-EF9C-4156-A35A-4404822F68C3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1AD83-97C8-4223-BD8A-7BF9B266CD23}" type="slidenum">
              <a:rPr lang="vi-VN" smtClean="0"/>
              <a:pPr/>
              <a:t>‹#›</a:t>
            </a:fld>
            <a:endParaRPr lang="vi-VN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82617F-EF9C-4156-A35A-4404822F68C3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1AD83-97C8-4223-BD8A-7BF9B266CD23}" type="slidenum">
              <a:rPr lang="vi-VN" smtClean="0"/>
              <a:pPr/>
              <a:t>‹#›</a:t>
            </a:fld>
            <a:endParaRPr lang="vi-VN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82617F-EF9C-4156-A35A-4404822F68C3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1AD83-97C8-4223-BD8A-7BF9B266CD23}" type="slidenum">
              <a:rPr lang="vi-VN" smtClean="0"/>
              <a:pPr/>
              <a:t>‹#›</a:t>
            </a:fld>
            <a:endParaRPr lang="vi-VN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82617F-EF9C-4156-A35A-4404822F68C3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1AD83-97C8-4223-BD8A-7BF9B266CD23}" type="slidenum">
              <a:rPr lang="vi-VN" smtClean="0"/>
              <a:pPr/>
              <a:t>‹#›</a:t>
            </a:fld>
            <a:endParaRPr lang="vi-VN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82617F-EF9C-4156-A35A-4404822F68C3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61AD83-97C8-4223-BD8A-7BF9B266CD23}" type="slidenum">
              <a:rPr lang="vi-VN" smtClean="0"/>
              <a:pPr/>
              <a:t>‹#›</a:t>
            </a:fld>
            <a:endParaRPr lang="vi-VN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D82617F-EF9C-4156-A35A-4404822F68C3}" type="datetimeFigureOut">
              <a:rPr lang="vi-VN" smtClean="0"/>
              <a:pPr/>
              <a:t>06/08/2022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561AD83-97C8-4223-BD8A-7BF9B266CD23}" type="slidenum">
              <a:rPr lang="vi-VN" smtClean="0"/>
              <a:pPr/>
              <a:t>‹#›</a:t>
            </a:fld>
            <a:endParaRPr lang="vi-VN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vi-V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545237" y="1726873"/>
            <a:ext cx="184731" cy="30008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sz="1350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3553" y="928711"/>
            <a:ext cx="9056802" cy="4476089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056774" y="3888204"/>
            <a:ext cx="5652702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4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58 – 67:</a:t>
            </a:r>
          </a:p>
          <a:p>
            <a:r>
              <a:rPr lang="vi-VN" sz="27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 5:</a:t>
            </a:r>
            <a:r>
              <a:rPr lang="en-US" sz="27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0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TRÒ CHUYỆN CÙNG</a:t>
            </a:r>
          </a:p>
          <a:p>
            <a:r>
              <a:rPr lang="vi-VN" sz="30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THIÊN NHIÊN</a:t>
            </a:r>
            <a:endParaRPr lang="en-US" sz="3000" b="1" dirty="0">
              <a:solidFill>
                <a:srgbClr val="FFFF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5" name="图片 11">
            <a:extLst>
              <a:ext uri="{FF2B5EF4-FFF2-40B4-BE49-F238E27FC236}">
                <a16:creationId xmlns:a16="http://schemas.microsoft.com/office/drawing/2014/main" id="{C16E6DAD-B5E8-4E7A-8C30-379CD69FC008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979" y="1726873"/>
            <a:ext cx="742950" cy="742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Rectangle 5"/>
          <p:cNvSpPr/>
          <p:nvPr/>
        </p:nvSpPr>
        <p:spPr>
          <a:xfrm>
            <a:off x="5171089" y="5404799"/>
            <a:ext cx="4223693" cy="530915"/>
          </a:xfrm>
          <a:prstGeom prst="rect">
            <a:avLst/>
          </a:prstGeom>
          <a:noFill/>
        </p:spPr>
        <p:txBody>
          <a:bodyPr wrap="square" lIns="68580" tIns="34290" rIns="68580" bIns="34290">
            <a:spAutoFit/>
          </a:bodyPr>
          <a:lstStyle/>
          <a:p>
            <a:pPr algn="ctr"/>
            <a:r>
              <a:rPr lang="en-US" sz="3000" b="1" dirty="0">
                <a:ln w="0"/>
                <a:solidFill>
                  <a:srgbClr val="FF0000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NHÓM NGỮ </a:t>
            </a:r>
            <a:r>
              <a:rPr lang="en-US" sz="3000" b="1" dirty="0">
                <a:ln w="0"/>
                <a:solidFill>
                  <a:srgbClr val="FF0000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VĂN</a:t>
            </a:r>
            <a:endParaRPr lang="en-US" sz="3000" b="1" dirty="0">
              <a:ln w="0"/>
              <a:solidFill>
                <a:srgbClr val="FF0000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013492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1417" y="0"/>
            <a:ext cx="9144000" cy="65973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Rectangle 2"/>
          <p:cNvSpPr/>
          <p:nvPr/>
        </p:nvSpPr>
        <p:spPr>
          <a:xfrm>
            <a:off x="467544" y="1628800"/>
            <a:ext cx="7272808" cy="1077218"/>
          </a:xfrm>
          <a:prstGeom prst="rect">
            <a:avLst/>
          </a:prstGeom>
        </p:spPr>
        <p:txBody>
          <a:bodyPr wrap="square">
            <a:sp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/>
            <a:r>
              <a:rPr lang="en-US" sz="3200" b="1" spc="50" dirty="0">
                <a:ln w="11430"/>
                <a:gradFill>
                  <a:gsLst>
                    <a:gs pos="25000">
                      <a:schemeClr val="accent2">
                        <a:satMod val="155000"/>
                      </a:schemeClr>
                    </a:gs>
                    <a:gs pos="100000">
                      <a:schemeClr val="accent2">
                        <a:shade val="45000"/>
                        <a:satMod val="165000"/>
                      </a:scheme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CHÀO MỪNG QUÝ THẦY CÔ VÀ CÁC EM HỌC SINH!</a:t>
            </a:r>
          </a:p>
        </p:txBody>
      </p:sp>
    </p:spTree>
    <p:extLst>
      <p:ext uri="{BB962C8B-B14F-4D97-AF65-F5344CB8AC3E}">
        <p14:creationId xmlns:p14="http://schemas.microsoft.com/office/powerpoint/2010/main" val="40497305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29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29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9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20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1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2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3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4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5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6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50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164433" y="0"/>
            <a:ext cx="109728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357290" y="1500174"/>
            <a:ext cx="5857916" cy="3357586"/>
          </a:xfrm>
        </p:spPr>
        <p:txBody>
          <a:bodyPr/>
          <a:lstStyle/>
          <a:p>
            <a:r>
              <a:rPr lang="en-US" i="1" dirty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i="1" dirty="0">
                <a:latin typeface="Times New Roman" pitchFamily="18" charset="0"/>
                <a:cs typeface="Times New Roman" pitchFamily="18" charset="0"/>
              </a:rPr>
            </a:br>
            <a:r>
              <a:rPr lang="en-US" dirty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dirty="0">
                <a:latin typeface="Times New Roman" pitchFamily="18" charset="0"/>
                <a:cs typeface="Times New Roman" pitchFamily="18" charset="0"/>
              </a:rPr>
            </a:br>
            <a:r>
              <a:rPr lang="en-US" i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                      </a:t>
            </a:r>
            <a:endParaRPr lang="vi-VN" b="1" i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907704" y="1916832"/>
            <a:ext cx="1287532" cy="646331"/>
          </a:xfrm>
          <a:prstGeom prst="rect">
            <a:avLst/>
          </a:prstGeom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rtlCol="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r>
              <a:rPr lang="en-US" sz="3600" b="1" dirty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TIẾT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4932040" y="3284984"/>
            <a:ext cx="1907573" cy="646331"/>
          </a:xfrm>
          <a:prstGeom prst="rect">
            <a:avLst/>
          </a:prstGeom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rtlCol="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r>
              <a:rPr lang="en-US" sz="3600" b="1" dirty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ÔN TẬP</a:t>
            </a:r>
          </a:p>
        </p:txBody>
      </p:sp>
    </p:spTree>
    <p:extLst>
      <p:ext uri="{BB962C8B-B14F-4D97-AF65-F5344CB8AC3E}">
        <p14:creationId xmlns:p14="http://schemas.microsoft.com/office/powerpoint/2010/main" val="1366979099"/>
      </p:ext>
    </p:extLst>
  </p:cSld>
  <p:clrMapOvr>
    <a:masterClrMapping/>
  </p:clrMapOvr>
  <p:transition spd="slow">
    <p:diamond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01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2622208" y="0"/>
            <a:ext cx="11757486" cy="7348429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8676456" cy="6643710"/>
          </a:xfrm>
        </p:spPr>
        <p:txBody>
          <a:bodyPr>
            <a:noAutofit/>
          </a:bodyPr>
          <a:lstStyle/>
          <a:p>
            <a:pPr algn="l"/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MỤC TIÊU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3200" dirty="0">
                <a:latin typeface="Times New Roman" pitchFamily="18" charset="0"/>
                <a:cs typeface="Times New Roman" pitchFamily="18" charset="0"/>
              </a:rPr>
            </a:b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1.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Kiến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thức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3200" dirty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Nắm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đặc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văn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bản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truyện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.</a:t>
            </a:r>
            <a:br>
              <a:rPr lang="en-US" sz="3200" dirty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Nắm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khái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niệm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chi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tiêu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biểu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.</a:t>
            </a:r>
            <a:br>
              <a:rPr lang="en-US" sz="3200" dirty="0">
                <a:latin typeface="Times New Roman" pitchFamily="18" charset="0"/>
                <a:cs typeface="Times New Roman" pitchFamily="18" charset="0"/>
              </a:rPr>
            </a:b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2.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Kĩ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năng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3200" dirty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tìm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hiểu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văn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bản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theo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đặc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trưng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.</a:t>
            </a:r>
            <a:br>
              <a:rPr lang="en-US" sz="3200" dirty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so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sánh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chiếu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tác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phẩm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cùng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.</a:t>
            </a:r>
            <a:br>
              <a:rPr lang="en-US" sz="3200" dirty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phân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tích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tác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phẩm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theo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hướng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tích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hợp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liên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văn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bản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.</a:t>
            </a:r>
            <a:br>
              <a:rPr lang="en-US" sz="3200" dirty="0">
                <a:latin typeface="Times New Roman" pitchFamily="18" charset="0"/>
                <a:cs typeface="Times New Roman" pitchFamily="18" charset="0"/>
              </a:rPr>
            </a:b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3.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Phẩm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3200" dirty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- -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chia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sẻ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quan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tâm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trân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trọng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mọi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</p:spTree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14282" y="714356"/>
            <a:ext cx="8715404" cy="6143644"/>
          </a:xfrm>
        </p:spPr>
        <p:txBody>
          <a:bodyPr>
            <a:noAutofit/>
          </a:bodyPr>
          <a:lstStyle/>
          <a:p>
            <a:r>
              <a:rPr lang="vi-VN" sz="3300" dirty="0">
                <a:solidFill>
                  <a:srgbClr val="0070C0"/>
                </a:solidFill>
              </a:rPr>
              <a:t/>
            </a:r>
            <a:br>
              <a:rPr lang="vi-VN" sz="3300" dirty="0">
                <a:solidFill>
                  <a:srgbClr val="0070C0"/>
                </a:solidFill>
              </a:rPr>
            </a:br>
            <a:endParaRPr lang="vi-VN" sz="3300" dirty="0">
              <a:solidFill>
                <a:srgbClr val="0070C0"/>
              </a:solidFill>
            </a:endParaRPr>
          </a:p>
        </p:txBody>
      </p:sp>
      <p:pic>
        <p:nvPicPr>
          <p:cNvPr id="7171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0"/>
            <a:ext cx="9144001" cy="695739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1187624" y="836712"/>
            <a:ext cx="5056192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THẢO LUẬN NHÓM</a:t>
            </a:r>
          </a:p>
        </p:txBody>
      </p:sp>
    </p:spTree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717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717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717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6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13" dur="180" accel="50000">
                                          <p:stCondLst>
                                            <p:cond delay="182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822" tmFilter="0,0; 0.14,0.31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+0.2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78">
                                          <p:stCondLst>
                                            <p:cond delay="1822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664" tmFilter="0.0,0.0;0.25,0.07;0.50,0.2;0.75,0.467;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5000">
                                          <p:val>
                                            <p:strVal val="ppt_y+0.026"/>
                                          </p:val>
                                        </p:tav>
                                        <p:tav tm="10000">
                                          <p:val>
                                            <p:strVal val="ppt_y+0.052"/>
                                          </p:val>
                                        </p:tav>
                                        <p:tav tm="15000">
                                          <p:val>
                                            <p:strVal val="ppt_y+0.078"/>
                                          </p:val>
                                        </p:tav>
                                        <p:tav tm="20000">
                                          <p:val>
                                            <p:strVal val="ppt_y+0.103"/>
                                          </p:val>
                                        </p:tav>
                                        <p:tav tm="30000">
                                          <p:val>
                                            <p:strVal val="ppt_y+0.151"/>
                                          </p:val>
                                        </p:tav>
                                        <p:tav tm="40000">
                                          <p:val>
                                            <p:strVal val="ppt_y+0.196"/>
                                          </p:val>
                                        </p:tav>
                                        <p:tav tm="50000">
                                          <p:val>
                                            <p:strVal val="ppt_y+0.236"/>
                                          </p:val>
                                        </p:tav>
                                        <p:tav tm="60000">
                                          <p:val>
                                            <p:strVal val="ppt_y+0.270"/>
                                          </p:val>
                                        </p:tav>
                                        <p:tav tm="70000">
                                          <p:val>
                                            <p:strVal val="ppt_y+0.297"/>
                                          </p:val>
                                        </p:tav>
                                        <p:tav tm="80000">
                                          <p:val>
                                            <p:strVal val="ppt_y+0.317"/>
                                          </p:val>
                                        </p:tav>
                                        <p:tav tm="90000">
                                          <p:val>
                                            <p:strVal val="ppt_y+0.329"/>
                                          </p:val>
                                        </p:tav>
                                        <p:tav tm="100000">
                                          <p:val>
                                            <p:strVal val="ppt_y+0.33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">
                                          <p:val>
                                            <p:strVal val="ppt_y-0.034"/>
                                          </p:val>
                                        </p:tav>
                                        <p:tav tm="20000">
                                          <p:val>
                                            <p:strVal val="ppt_y-0.065"/>
                                          </p:val>
                                        </p:tav>
                                        <p:tav tm="30000">
                                          <p:val>
                                            <p:strVal val="ppt_y-0.090"/>
                                          </p:val>
                                        </p:tav>
                                        <p:tav tm="40000">
                                          <p:val>
                                            <p:strVal val="ppt_y-0.106"/>
                                          </p:val>
                                        </p:tav>
                                        <p:tav tm="50000">
                                          <p:val>
                                            <p:strVal val="ppt_y-0.111"/>
                                          </p:val>
                                        </p:tav>
                                        <p:tav tm="60000">
                                          <p:val>
                                            <p:strVal val="ppt_y-0.106"/>
                                          </p:val>
                                        </p:tav>
                                        <p:tav tm="70000">
                                          <p:val>
                                            <p:strVal val="ppt_y-0.090"/>
                                          </p:val>
                                        </p:tav>
                                        <p:tav tm="80000">
                                          <p:val>
                                            <p:strVal val="ppt_y-0.065"/>
                                          </p:val>
                                        </p:tav>
                                        <p:tav tm="90000">
                                          <p:val>
                                            <p:strVal val="ppt_y-0.034"/>
                                          </p:val>
                                        </p:tav>
                                        <p:tav tm="100000">
                                          <p:val>
                                            <p:strVal val="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">
                                          <p:val>
                                            <p:strVal val="ppt_y-0.011"/>
                                          </p:val>
                                        </p:tav>
                                        <p:tav tm="20000">
                                          <p:val>
                                            <p:strVal val="ppt_y-0.022"/>
                                          </p:val>
                                        </p:tav>
                                        <p:tav tm="30000">
                                          <p:val>
                                            <p:strVal val="ppt_y-0.030"/>
                                          </p:val>
                                        </p:tav>
                                        <p:tav tm="40000">
                                          <p:val>
                                            <p:strVal val="ppt_y-0.035"/>
                                          </p:val>
                                        </p:tav>
                                        <p:tav tm="50000">
                                          <p:val>
                                            <p:strVal val="ppt_y-0.037"/>
                                          </p:val>
                                        </p:tav>
                                        <p:tav tm="60000">
                                          <p:val>
                                            <p:strVal val="ppt_y-0.035"/>
                                          </p:val>
                                        </p:tav>
                                        <p:tav tm="70000">
                                          <p:val>
                                            <p:strVal val="ppt_y-0.030"/>
                                          </p:val>
                                        </p:tav>
                                        <p:tav tm="80000">
                                          <p:val>
                                            <p:strVal val="ppt_y-0.022"/>
                                          </p:val>
                                        </p:tav>
                                        <p:tav tm="90000">
                                          <p:val>
                                            <p:strVal val="ppt_y-0.011"/>
                                          </p:val>
                                        </p:tav>
                                        <p:tav tm="100000">
                                          <p:val>
                                            <p:strVal val="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">
                                          <p:val>
                                            <p:strVal val="ppt_y-0.004"/>
                                          </p:val>
                                        </p:tav>
                                        <p:tav tm="20000">
                                          <p:val>
                                            <p:strVal val="ppt_y-0.007"/>
                                          </p:val>
                                        </p:tav>
                                        <p:tav tm="30000">
                                          <p:val>
                                            <p:strVal val="ppt_y-0.010"/>
                                          </p:val>
                                        </p:tav>
                                        <p:tav tm="40000">
                                          <p:val>
                                            <p:strVal val="ppt_y-0.012"/>
                                          </p:val>
                                        </p:tav>
                                        <p:tav tm="50000">
                                          <p:val>
                                            <p:strVal val="ppt_y-0.0123"/>
                                          </p:val>
                                        </p:tav>
                                        <p:tav tm="60000">
                                          <p:val>
                                            <p:strVal val="ppt_y-0.012"/>
                                          </p:val>
                                        </p:tav>
                                        <p:tav tm="70000">
                                          <p:val>
                                            <p:strVal val="ppt_y-0.010"/>
                                          </p:val>
                                        </p:tav>
                                        <p:tav tm="80000">
                                          <p:val>
                                            <p:strVal val="ppt_y-0.007"/>
                                          </p:val>
                                        </p:tav>
                                        <p:tav tm="90000">
                                          <p:val>
                                            <p:strVal val="ppt_y-0.004"/>
                                          </p:val>
                                        </p:tav>
                                        <p:tav tm="100000">
                                          <p:val>
                                            <p:strVal val="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80" accel="50000">
                                          <p:stCondLst>
                                            <p:cond delay="182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ppt_h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1" dur="26">
                                          <p:stCondLst>
                                            <p:cond delay="62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22" dur="166" decel="50000">
                                          <p:stCondLst>
                                            <p:cond delay="646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3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4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5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6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7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8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to x="100000" y="100000"/>
                                    </p:animScale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0"/>
            <a:ext cx="9001000" cy="695739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868038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16632"/>
            <a:ext cx="9143999" cy="674136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6114038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260648"/>
            <a:ext cx="8784975" cy="64807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57790088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324528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8195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4080" y="188640"/>
            <a:ext cx="8892480" cy="6408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6500247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19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19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16632"/>
            <a:ext cx="9144000" cy="6408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9221" name="Picture 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06488" y="332657"/>
            <a:ext cx="6931025" cy="54855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510607069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2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2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88640"/>
            <a:ext cx="9144000" cy="66693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5564" y="30163"/>
            <a:ext cx="9452099" cy="671120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1280385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1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1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2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62" y="0"/>
            <a:ext cx="9030433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Rectangle 3"/>
          <p:cNvSpPr/>
          <p:nvPr/>
        </p:nvSpPr>
        <p:spPr>
          <a:xfrm>
            <a:off x="755576" y="483930"/>
            <a:ext cx="6840760" cy="1569660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Em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điều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gì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về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cách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viết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biên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bản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cách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tóm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tắt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nội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dung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bày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khác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?</a:t>
            </a:r>
            <a:endParaRPr lang="en-US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51520" y="2348880"/>
            <a:ext cx="8640960" cy="1569660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Viết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biên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bản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cần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ngắn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gọn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súc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tích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cô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đọng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ý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chính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buổi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tránh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viết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dài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lan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man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mà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chưa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vào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vấn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đề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chính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6" name="Rectangle 5"/>
          <p:cNvSpPr/>
          <p:nvPr/>
        </p:nvSpPr>
        <p:spPr>
          <a:xfrm>
            <a:off x="611560" y="4293096"/>
            <a:ext cx="7128792" cy="1569660"/>
          </a:xfrm>
          <a:prstGeom prst="rect">
            <a:avLst/>
          </a:prstGeom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dirty="0"/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Tóm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tắt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nội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dung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bày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khác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phải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đầy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đủ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ý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chính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ngắn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gọn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687062395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7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3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Rectangle 3"/>
          <p:cNvSpPr/>
          <p:nvPr/>
        </p:nvSpPr>
        <p:spPr>
          <a:xfrm>
            <a:off x="1331640" y="836712"/>
            <a:ext cx="6192688" cy="1569660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Hãy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nêu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việc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em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đã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làm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làm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trở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"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tự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tinh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thần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"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khác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.</a:t>
            </a:r>
            <a:endParaRPr lang="en-US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174800" y="3126770"/>
            <a:ext cx="6637560" cy="1569660"/>
          </a:xfrm>
          <a:prstGeom prst="rect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Em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đã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cố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gắng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thật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tốt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đạt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tích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cao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làm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tựa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tinh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thần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bố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mẹ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792383419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08520" y="0"/>
            <a:ext cx="9252520" cy="65973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Rectangle 3"/>
          <p:cNvSpPr/>
          <p:nvPr/>
        </p:nvSpPr>
        <p:spPr>
          <a:xfrm>
            <a:off x="611560" y="332656"/>
            <a:ext cx="7920880" cy="1569660"/>
          </a:xfrm>
          <a:prstGeom prst="rect">
            <a:avLst/>
          </a:prstGeom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khi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xong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em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hiểu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"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tựa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tinh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thần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"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gì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?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tựa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tinh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thần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ý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nghĩa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như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thế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mỗi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?</a:t>
            </a:r>
            <a:endParaRPr lang="en-US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7" name="Oval 6"/>
          <p:cNvSpPr/>
          <p:nvPr/>
        </p:nvSpPr>
        <p:spPr>
          <a:xfrm>
            <a:off x="3275856" y="3140968"/>
            <a:ext cx="2808312" cy="1368152"/>
          </a:xfrm>
          <a:prstGeom prst="ellipse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tựa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tinh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latin typeface="Times New Roman" pitchFamily="18" charset="0"/>
                <a:cs typeface="Times New Roman" pitchFamily="18" charset="0"/>
              </a:rPr>
              <a:t>thần</a:t>
            </a:r>
            <a:endParaRPr lang="en-US" sz="3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" name="Oval Callout 7"/>
          <p:cNvSpPr/>
          <p:nvPr/>
        </p:nvSpPr>
        <p:spPr>
          <a:xfrm>
            <a:off x="6516216" y="1902316"/>
            <a:ext cx="2627784" cy="2606804"/>
          </a:xfrm>
          <a:prstGeom prst="wedgeEllipseCallout">
            <a:avLst>
              <a:gd name="adj1" fmla="val -68379"/>
              <a:gd name="adj2" fmla="val 20061"/>
            </a:avLst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giá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trị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về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mặt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tinh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thần</a:t>
            </a:r>
            <a:endParaRPr lang="en-US" sz="32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" name="Oval Callout 8"/>
          <p:cNvSpPr/>
          <p:nvPr/>
        </p:nvSpPr>
        <p:spPr>
          <a:xfrm>
            <a:off x="2915816" y="4725144"/>
            <a:ext cx="4986300" cy="2016224"/>
          </a:xfrm>
          <a:prstGeom prst="wedgeEllipseCallout">
            <a:avLst>
              <a:gd name="adj1" fmla="val -31775"/>
              <a:gd name="adj2" fmla="val -65638"/>
            </a:avLst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cảm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xúc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bạn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đem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khác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giúp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họ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lực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hơn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10" name="Oval Callout 9"/>
          <p:cNvSpPr/>
          <p:nvPr/>
        </p:nvSpPr>
        <p:spPr>
          <a:xfrm>
            <a:off x="0" y="2132856"/>
            <a:ext cx="3190730" cy="2592288"/>
          </a:xfrm>
          <a:prstGeom prst="wedgeEllipseCallout">
            <a:avLst>
              <a:gd name="adj1" fmla="val 57085"/>
              <a:gd name="adj2" fmla="val 26352"/>
            </a:avLst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giúp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ta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mạnh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mẽ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hơn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, ý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chí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hơn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cuộc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>
                <a:latin typeface="Times New Roman" pitchFamily="18" charset="0"/>
                <a:cs typeface="Times New Roman" pitchFamily="18" charset="0"/>
              </a:rPr>
              <a:t>sống</a:t>
            </a:r>
            <a:r>
              <a:rPr lang="en-US" sz="3200" b="1" dirty="0"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165183785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7" grpId="0" animBg="1"/>
      <p:bldP spid="8" grpId="0" animBg="1"/>
      <p:bldP spid="9" grpId="0" animBg="1"/>
      <p:bldP spid="10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22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285776"/>
            <a:ext cx="9144000" cy="73152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 rot="21005535">
            <a:off x="1646589" y="328979"/>
            <a:ext cx="6801883" cy="5613044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XIN CHÂN THÀNH CẢM ƠN!</a:t>
            </a:r>
            <a:endParaRPr lang="vi-VN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 spd="slow">
    <p:newsfla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1719</TotalTime>
  <Words>242</Words>
  <Application>Microsoft Office PowerPoint</Application>
  <PresentationFormat>On-screen Show (4:3)</PresentationFormat>
  <Paragraphs>22</Paragraphs>
  <Slides>15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19" baseType="lpstr">
      <vt:lpstr>Arial</vt:lpstr>
      <vt:lpstr>Calibri</vt:lpstr>
      <vt:lpstr>Times New Roman</vt:lpstr>
      <vt:lpstr>Office Theme</vt:lpstr>
      <vt:lpstr>PowerPoint Presentation</vt:lpstr>
      <vt:lpstr>PowerPoint Presentation</vt:lpstr>
      <vt:lpstr>                         </vt:lpstr>
      <vt:lpstr> MỤC TIÊU 1. Kiến thức - Nắm được đặc điểm của văn bản truyện. - Nắm được khái niệm chi tiết tiêu biểu. 2. Kĩ năng - Biết tìm hiểu văn bản theo đặc trưng thể loại. - Biết so sánh đối chiếu tác phẩm cùng thể loại. - Biết phân tích tác phẩm theo hướng tích hợp liên văn bản. 3. Phẩm chất - - Biết chia sẻ, quan tâm, và trân trọng mọi người.</vt:lpstr>
      <vt:lpstr>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XIN CHÂN THÀNH CẢM ƠN!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BC</dc:creator>
  <cp:lastModifiedBy>Admin</cp:lastModifiedBy>
  <cp:revision>208</cp:revision>
  <dcterms:created xsi:type="dcterms:W3CDTF">2013-07-03T09:39:48Z</dcterms:created>
  <dcterms:modified xsi:type="dcterms:W3CDTF">2022-08-06T06:03:04Z</dcterms:modified>
</cp:coreProperties>
</file>